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19" r:id="rId2"/>
    <p:sldId id="547" r:id="rId3"/>
    <p:sldId id="597" r:id="rId4"/>
    <p:sldId id="598" r:id="rId5"/>
    <p:sldId id="605" r:id="rId6"/>
    <p:sldId id="632" r:id="rId7"/>
    <p:sldId id="604" r:id="rId8"/>
    <p:sldId id="599" r:id="rId9"/>
    <p:sldId id="600" r:id="rId10"/>
    <p:sldId id="601" r:id="rId11"/>
    <p:sldId id="606" r:id="rId12"/>
    <p:sldId id="602" r:id="rId13"/>
    <p:sldId id="603" r:id="rId14"/>
    <p:sldId id="607" r:id="rId15"/>
    <p:sldId id="608" r:id="rId16"/>
    <p:sldId id="609" r:id="rId17"/>
    <p:sldId id="610" r:id="rId18"/>
    <p:sldId id="611" r:id="rId19"/>
    <p:sldId id="617" r:id="rId20"/>
    <p:sldId id="612" r:id="rId21"/>
    <p:sldId id="620" r:id="rId22"/>
    <p:sldId id="613" r:id="rId23"/>
    <p:sldId id="618" r:id="rId24"/>
    <p:sldId id="614" r:id="rId25"/>
    <p:sldId id="615" r:id="rId26"/>
    <p:sldId id="619" r:id="rId27"/>
    <p:sldId id="616" r:id="rId28"/>
    <p:sldId id="621" r:id="rId29"/>
    <p:sldId id="622" r:id="rId30"/>
    <p:sldId id="623" r:id="rId31"/>
    <p:sldId id="631" r:id="rId32"/>
    <p:sldId id="624" r:id="rId33"/>
    <p:sldId id="627" r:id="rId34"/>
    <p:sldId id="628" r:id="rId35"/>
    <p:sldId id="629" r:id="rId36"/>
    <p:sldId id="630" r:id="rId37"/>
    <p:sldId id="625" r:id="rId3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33CC33"/>
    <a:srgbClr val="FF0000"/>
    <a:srgbClr val="990000"/>
    <a:srgbClr val="FFFFCC"/>
    <a:srgbClr val="FFFF66"/>
    <a:srgbClr val="CC00FF"/>
    <a:srgbClr val="FEE3D2"/>
    <a:srgbClr val="C04C0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86834" autoAdjust="0"/>
  </p:normalViewPr>
  <p:slideViewPr>
    <p:cSldViewPr>
      <p:cViewPr varScale="1">
        <p:scale>
          <a:sx n="99" d="100"/>
          <a:sy n="99" d="100"/>
        </p:scale>
        <p:origin x="102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202968-A12F-4FE4-8D44-D30AC87ADD91}" type="datetimeFigureOut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4" name="幻灯片图像占位符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75431AA-0E7E-4B48-8BFF-7B61E1422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3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5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62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3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3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59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12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69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6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5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68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8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80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52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20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55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1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66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418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361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1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64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19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98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489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714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32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326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1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60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38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7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7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655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7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1DF31B22-8973-4EFC-94CF-ECA29AE1F7D0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>
            <a:extLst/>
          </p:cNvPr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6F980787-70AC-4EA4-9E72-81DF5C586621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936-9101-40B4-81FB-5C8B5B68CA7C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10" name="页脚占位符 3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32E0E-4A0F-4DFA-9A92-97DD5339E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420B-D0AF-4AB4-90F8-FC4FF80E4987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4736F-15C1-4CEB-9852-59E4EBD1E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BB5B-145C-419F-8A7D-F1FC09DE92EC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881E-9B02-4893-B5C9-A984691B5A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7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A2B7-AD0A-4780-BBF8-9287ACF66C9C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7927-14BB-4FFE-93DF-9E20ECBE1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>
            <a:extLst/>
          </p:cNvPr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>
            <a:extLst/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B078231B-CF02-46B2-86EB-9D46AE937C94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BFCF-3408-4F18-9FB0-893381C24863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6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74909-3C41-4097-BBAA-8B7D3EAD58CF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338C-E8F9-4BC5-BEFF-77D1C3A69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C567-7838-489D-8409-7066312DEDDB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13300-D6D1-41CA-A125-F183E322B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7A0B7-412A-4E80-AE82-1B0A13BD0216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2CC0A-A4D4-4F43-AC6D-BAE94F0BB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D219-8AE8-47C3-BA28-FA55640F2FD7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7308-9844-486A-AAAA-F4B173CC9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11B6-5D75-4785-A980-3C3F7FF01FDB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4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A252F-32F5-4947-A1EC-BB47BBD02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4504-F22F-4CEF-9F66-8F56FAF72378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54EFB-1DA4-4A7B-BF17-8DEF39A36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97C2-48D7-4C4F-9CE6-76B99AEE7154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282F-16C3-40A0-96BD-78729231E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FB4D6-7C32-44E5-8E20-43AC0654A7FC}" type="datetime1">
              <a:rPr lang="zh-CN" altLang="en-US"/>
              <a:pPr>
                <a:defRPr/>
              </a:pPr>
              <a:t>2023/5/3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113325-0AB1-4A35-A860-0D1149D7B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>
            <a:extLst/>
          </p:cNvPr>
          <p:cNvSpPr txBox="1">
            <a:spLocks/>
          </p:cNvSpPr>
          <p:nvPr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>
            <a:extLst/>
          </p:cNvPr>
          <p:cNvSpPr>
            <a:spLocks noChangeArrowheads="1"/>
          </p:cNvSpPr>
          <p:nvPr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>
              <a:extLst/>
            </p:cNvPr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eaLnBrk="1" hangingPunct="1">
                <a:defRPr/>
              </a:pPr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eaLnBrk="1" hangingPunct="1">
                <a:defRPr/>
              </a:pPr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>
            <a:extLst/>
          </p:cNvPr>
          <p:cNvSpPr txBox="1">
            <a:spLocks/>
          </p:cNvSpPr>
          <p:nvPr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53159542-40B9-47CF-9A18-DF6F13051553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253231" y="1324000"/>
            <a:ext cx="8065269" cy="2372394"/>
          </a:xfrm>
        </p:spPr>
        <p:txBody>
          <a:bodyPr/>
          <a:lstStyle/>
          <a:p>
            <a:pPr algn="ctr">
              <a:defRPr/>
            </a:pPr>
            <a:r>
              <a:rPr lang="zh-CN" altLang="en-US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航天电子系统设计</a:t>
            </a:r>
            <a: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6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   </a:t>
            </a:r>
            <a:r>
              <a:rPr lang="en-US" altLang="zh-CN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防护元件选用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</a:t>
            </a:fld>
            <a:endParaRPr lang="zh-CN" altLang="en-US" sz="1200" b="0" smtClean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8" name="标题 1">
            <a:extLst/>
          </p:cNvPr>
          <p:cNvSpPr txBox="1">
            <a:spLocks/>
          </p:cNvSpPr>
          <p:nvPr/>
        </p:nvSpPr>
        <p:spPr bwMode="auto">
          <a:xfrm>
            <a:off x="2411760" y="4548469"/>
            <a:ext cx="4601112" cy="74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空间科学与技术学院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5" descr="无标题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" b="7433"/>
          <a:stretch>
            <a:fillRect/>
          </a:stretch>
        </p:blipFill>
        <p:spPr bwMode="auto">
          <a:xfrm>
            <a:off x="899592" y="988925"/>
            <a:ext cx="6414871" cy="440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259632" y="5589240"/>
            <a:ext cx="8424863" cy="39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单向元件用于直流电路保护，双向元件用于交流电路保护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4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19455" y="3399448"/>
            <a:ext cx="3784926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137" y="3489459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2020" y="23090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484027" y="2407481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§5.2.1  TVS</a:t>
            </a:r>
            <a:r>
              <a:rPr lang="zh-CN" altLang="en-US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12020" y="3134209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484027" y="3232639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压敏电阻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2020" y="39719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412020" y="4797152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470794" y="4037461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气体放电管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5946" y="489558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49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908720"/>
            <a:ext cx="115212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 bwMode="auto">
          <a:xfrm>
            <a:off x="832938" y="1345973"/>
            <a:ext cx="4535884" cy="160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16850" y="2831212"/>
            <a:ext cx="113109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 dirty="0"/>
              <a:t>单向</a:t>
            </a:r>
            <a:r>
              <a:rPr lang="en-US" altLang="zh-CN" sz="1200" dirty="0"/>
              <a:t>(</a:t>
            </a:r>
            <a:r>
              <a:rPr lang="zh-CN" altLang="en-US" sz="1200" dirty="0"/>
              <a:t>用于直流电路保护）</a:t>
            </a:r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1700504" y="2858095"/>
            <a:ext cx="11164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 dirty="0"/>
              <a:t>双向</a:t>
            </a:r>
            <a:r>
              <a:rPr lang="en-US" altLang="zh-CN" sz="1200" dirty="0"/>
              <a:t>(</a:t>
            </a:r>
            <a:r>
              <a:rPr lang="zh-CN" altLang="en-US" sz="1200" dirty="0"/>
              <a:t>用于交流电路保护）</a:t>
            </a:r>
          </a:p>
        </p:txBody>
      </p:sp>
      <p:sp>
        <p:nvSpPr>
          <p:cNvPr id="9" name="Text Box 45"/>
          <p:cNvSpPr txBox="1">
            <a:spLocks noChangeArrowheads="1"/>
          </p:cNvSpPr>
          <p:nvPr/>
        </p:nvSpPr>
        <p:spPr bwMode="auto">
          <a:xfrm>
            <a:off x="3239418" y="2854715"/>
            <a:ext cx="2305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 dirty="0"/>
              <a:t>阵列</a:t>
            </a:r>
            <a:r>
              <a:rPr lang="en-US" altLang="zh-CN" sz="1200" dirty="0"/>
              <a:t>(</a:t>
            </a:r>
            <a:r>
              <a:rPr lang="zh-CN" altLang="en-US" sz="1200" dirty="0"/>
              <a:t>用于多线电路保护）</a:t>
            </a: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auto">
          <a:xfrm>
            <a:off x="6454347" y="2831212"/>
            <a:ext cx="14414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内部结构示意图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（双向器件）</a:t>
            </a:r>
          </a:p>
        </p:txBody>
      </p:sp>
      <p:pic>
        <p:nvPicPr>
          <p:cNvPr id="2050" name="Picture 2" descr="https://gimg2.baidu.com/image_search/src=http%3A%2F%2Fimg.mp.itc.cn%2Fupload%2F20160722%2Fa33076a757ab4208bae777ad1ff04b9f.jpg&amp;refer=http%3A%2F%2Fimg.mp.itc.cn&amp;app=2002&amp;size=f9999,10000&amp;q=a80&amp;n=0&amp;g=0n&amp;fmt=auto?sec=1653744703&amp;t=536ad3f5160b2806768fc55ff5ffca3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31" y="1086088"/>
            <a:ext cx="1313015" cy="166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307387" y="4588831"/>
            <a:ext cx="1152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251520" y="3408545"/>
            <a:ext cx="7345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瞬变电压</a:t>
            </a:r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抑制二极管（</a:t>
            </a:r>
            <a:r>
              <a:rPr lang="en-US" altLang="zh-CN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Transilent</a:t>
            </a:r>
            <a:r>
              <a:rPr lang="en-US" altLang="zh-CN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Voltage  Suppressor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" name="Rectangle 37"/>
          <p:cNvSpPr txBox="1">
            <a:spLocks noChangeArrowheads="1"/>
          </p:cNvSpPr>
          <p:nvPr/>
        </p:nvSpPr>
        <p:spPr>
          <a:xfrm>
            <a:off x="213599" y="3770511"/>
            <a:ext cx="8822897" cy="2808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响应速度快：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</a:p>
          <a:p>
            <a:pPr marL="457200" lvl="1" indent="0" eaLnBrk="1" hangingPunct="1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保护电压范围宽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300V</a:t>
            </a:r>
          </a:p>
          <a:p>
            <a:pPr marL="457200" lvl="1" indent="0" eaLnBrk="1" hangingPunct="1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耐受瞬态电流大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100A</a:t>
            </a:r>
          </a:p>
          <a:p>
            <a:pPr eaLnBrk="1" hangingPunct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响应速度快：响应时间可达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量级，是瞬变电压抑制元件中最快的，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适用于高频信号电路的保护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通流容量较小：是瞬变电压抑制元件中相对最小的，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不太适用于交流电源保护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，适合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级及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器件级保护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5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 smtClean="0"/>
          </a:p>
        </p:txBody>
      </p:sp>
      <p:pic>
        <p:nvPicPr>
          <p:cNvPr id="5" name="Picture 23" descr="图3：电压和电流参数。(电子系统设计)"/>
          <p:cNvPicPr>
            <a:picLocks noChangeAspect="1" noChangeArrowheads="1"/>
          </p:cNvPicPr>
          <p:nvPr/>
        </p:nvPicPr>
        <p:blipFill>
          <a:blip r:embed="rId4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/>
          <a:stretch>
            <a:fillRect/>
          </a:stretch>
        </p:blipFill>
        <p:spPr bwMode="auto">
          <a:xfrm>
            <a:off x="1475656" y="1306237"/>
            <a:ext cx="7555408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3347317" y="4835249"/>
            <a:ext cx="1982949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瞬时电流脉冲峰值</a:t>
            </a: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H="1">
            <a:off x="3707680" y="1953937"/>
            <a:ext cx="180267" cy="288925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6084168" y="3754162"/>
            <a:ext cx="1984929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最大反向漏电流</a:t>
            </a: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2986955" y="1738037"/>
            <a:ext cx="449679" cy="649287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3852142" y="3827187"/>
            <a:ext cx="1982949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规定的</a:t>
            </a:r>
            <a:r>
              <a:rPr lang="en-US" altLang="zh-CN" sz="1200"/>
              <a:t>V</a:t>
            </a:r>
            <a:r>
              <a:rPr lang="en-US" altLang="zh-CN" sz="1200" baseline="-25000"/>
              <a:t>BR</a:t>
            </a:r>
            <a:r>
              <a:rPr lang="zh-CN" altLang="en-US" sz="1200"/>
              <a:t>测试电流</a:t>
            </a:r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>
            <a:off x="2771056" y="2458762"/>
            <a:ext cx="352612" cy="288925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3563218" y="1666599"/>
            <a:ext cx="1345077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变位电压</a:t>
            </a:r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 flipV="1">
            <a:off x="5004667" y="4762223"/>
            <a:ext cx="1655565" cy="144461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2051918" y="1522137"/>
            <a:ext cx="1436202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击穿电压</a:t>
            </a:r>
          </a:p>
        </p:txBody>
      </p:sp>
      <p:sp>
        <p:nvSpPr>
          <p:cNvPr id="15" name="Line 33"/>
          <p:cNvSpPr>
            <a:spLocks noChangeShapeType="1"/>
          </p:cNvSpPr>
          <p:nvPr/>
        </p:nvSpPr>
        <p:spPr bwMode="auto">
          <a:xfrm flipV="1">
            <a:off x="5076106" y="3538262"/>
            <a:ext cx="358554" cy="215900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H="1" flipV="1">
            <a:off x="5868268" y="3322362"/>
            <a:ext cx="358556" cy="431800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1475655" y="2314299"/>
            <a:ext cx="1527325" cy="2190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200"/>
              <a:t>箝位电压</a:t>
            </a: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>
            <a:off x="3629893" y="3322362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>
            <a:off x="3707681" y="3106462"/>
            <a:ext cx="251582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39"/>
          <p:cNvSpPr txBox="1">
            <a:spLocks noChangeArrowheads="1"/>
          </p:cNvSpPr>
          <p:nvPr/>
        </p:nvSpPr>
        <p:spPr bwMode="auto">
          <a:xfrm>
            <a:off x="5363443" y="3322362"/>
            <a:ext cx="360536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 b="1"/>
              <a:t>I</a:t>
            </a:r>
            <a:r>
              <a:rPr lang="en-US" altLang="zh-CN" sz="1400" b="1" baseline="-25000"/>
              <a:t>BR</a:t>
            </a: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5723805" y="3035024"/>
            <a:ext cx="211963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 b="1"/>
              <a:t>I</a:t>
            </a:r>
            <a:r>
              <a:rPr lang="en-US" altLang="zh-CN" sz="1400" b="1" baseline="-25000"/>
              <a:t>R</a:t>
            </a:r>
          </a:p>
        </p:txBody>
      </p:sp>
      <p:sp>
        <p:nvSpPr>
          <p:cNvPr id="22" name="Rectangle 43"/>
          <p:cNvSpPr txBox="1">
            <a:spLocks noChangeArrowheads="1"/>
          </p:cNvSpPr>
          <p:nvPr/>
        </p:nvSpPr>
        <p:spPr bwMode="auto">
          <a:xfrm>
            <a:off x="35793" y="5267049"/>
            <a:ext cx="11275664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变位电压是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的反向电流开始上升时的电压，测试电流略高于最大反向漏电流，通常约为击穿电压的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击穿电压在非常小的规定测试电流下测得（如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1mA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10mA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），此时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并未充分达到雪崩击穿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箝位电压是在规定的最大峰值脉冲电流定额下的电压，通常为击穿电压的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倍左右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变位电压、击穿电压、最大箝位电压的不同，说明了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箝位特性的非理想性，即</a:t>
            </a:r>
            <a:r>
              <a:rPr lang="zh-CN" altLang="en-US" sz="14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存在一定的动态电阻</a:t>
            </a:r>
          </a:p>
          <a:p>
            <a:pPr eaLnBrk="1" hangingPunct="1">
              <a:lnSpc>
                <a:spcPct val="110000"/>
              </a:lnSpc>
            </a:pPr>
            <a:endParaRPr lang="en-US" altLang="zh-CN" sz="1400" b="0" dirty="0" smtClean="0"/>
          </a:p>
        </p:txBody>
      </p:sp>
      <p:sp>
        <p:nvSpPr>
          <p:cNvPr id="2" name="椭圆 1"/>
          <p:cNvSpPr/>
          <p:nvPr/>
        </p:nvSpPr>
        <p:spPr>
          <a:xfrm>
            <a:off x="3707680" y="2747687"/>
            <a:ext cx="3168576" cy="592137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5182804" y="1855513"/>
            <a:ext cx="1040706" cy="647700"/>
          </a:xfrm>
          <a:prstGeom prst="wedgeRoundRectCallout">
            <a:avLst>
              <a:gd name="adj1" fmla="val -74398"/>
              <a:gd name="adj2" fmla="val 821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余度大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14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000" smtClean="0"/>
          </a:p>
        </p:txBody>
      </p:sp>
      <p:pic>
        <p:nvPicPr>
          <p:cNvPr id="23" name="Picture 6" descr="0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"/>
          <a:stretch>
            <a:fillRect/>
          </a:stretch>
        </p:blipFill>
        <p:spPr bwMode="auto">
          <a:xfrm>
            <a:off x="323528" y="908720"/>
            <a:ext cx="8351837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16"/>
          <p:cNvSpPr txBox="1">
            <a:spLocks noChangeArrowheads="1"/>
          </p:cNvSpPr>
          <p:nvPr/>
        </p:nvSpPr>
        <p:spPr bwMode="auto">
          <a:xfrm>
            <a:off x="394965" y="5374357"/>
            <a:ext cx="7772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1800" b="0" smtClean="0"/>
              <a:t>箝位电压</a:t>
            </a:r>
            <a:r>
              <a:rPr lang="en-US" altLang="zh-CN" sz="1800" b="0" smtClean="0"/>
              <a:t>12~300V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800" b="0" smtClean="0"/>
              <a:t>额定脉冲功率</a:t>
            </a:r>
            <a:r>
              <a:rPr lang="en-US" altLang="zh-CN" sz="1800" b="0" smtClean="0"/>
              <a:t>500~5000W</a:t>
            </a:r>
            <a:r>
              <a:rPr lang="zh-CN" altLang="en-US" sz="1800" b="0" smtClean="0"/>
              <a:t>（</a:t>
            </a:r>
            <a:r>
              <a:rPr lang="en-US" altLang="zh-CN" sz="1800" b="0" smtClean="0"/>
              <a:t>100/1000us</a:t>
            </a:r>
            <a:r>
              <a:rPr lang="zh-CN" altLang="en-US" sz="1800" b="0" smtClean="0"/>
              <a:t>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800" b="0" smtClean="0"/>
              <a:t>最大峰值脉冲电流</a:t>
            </a:r>
            <a:r>
              <a:rPr lang="en-US" altLang="zh-CN" sz="1800" b="0" smtClean="0"/>
              <a:t>40</a:t>
            </a:r>
            <a:r>
              <a:rPr lang="zh-CN" altLang="en-US" sz="1800" b="0" smtClean="0"/>
              <a:t>～</a:t>
            </a:r>
            <a:r>
              <a:rPr lang="en-US" altLang="zh-CN" sz="1800" b="0" smtClean="0"/>
              <a:t>400A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5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000" smtClean="0"/>
          </a:p>
        </p:txBody>
      </p:sp>
      <p:pic>
        <p:nvPicPr>
          <p:cNvPr id="5" name="Picture 5" descr="027"/>
          <p:cNvPicPr>
            <a:picLocks noChangeAspect="1" noChangeArrowheads="1"/>
          </p:cNvPicPr>
          <p:nvPr/>
        </p:nvPicPr>
        <p:blipFill>
          <a:blip r:embed="rId4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267700" cy="227965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2157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6974" y="3717702"/>
            <a:ext cx="8137525" cy="273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位置：可保护电源中的所有元件免受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差模浪涌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的影响，但对其本身性能的要求高（要求大的额定功率、高的箝位电压以及能耐受高于最大工作电压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倍左右的浪涌电压），而且不能抑制共模浪涌电压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Z2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位置：对整流器的保护作用强，要求的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箝位电压相对较低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，可用较小的元件，亦不能抑制共模浪涌，相对合理的位置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Z3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位置：可保护后续电路，不能保护整流器，可抑制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共模浪涌电压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，选择箝位电压略小于后续电路能耐受的最大输入电压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236074" y="1917477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7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00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80422"/>
            <a:ext cx="4319587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3138818"/>
            <a:ext cx="5689600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32040" y="1556643"/>
            <a:ext cx="13668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/>
              <a:t>三端线性稳压器保护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547664" y="4164343"/>
            <a:ext cx="1366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dirty="0"/>
              <a:t>开关驱动感性负载保护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148064" y="5229200"/>
            <a:ext cx="1366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dirty="0"/>
              <a:t>直流电机的保护</a:t>
            </a:r>
          </a:p>
        </p:txBody>
      </p:sp>
      <p:sp>
        <p:nvSpPr>
          <p:cNvPr id="2" name="椭圆 1"/>
          <p:cNvSpPr/>
          <p:nvPr/>
        </p:nvSpPr>
        <p:spPr>
          <a:xfrm>
            <a:off x="1115616" y="1052736"/>
            <a:ext cx="592534" cy="208608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19872" y="1008601"/>
            <a:ext cx="592534" cy="208608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4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00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497763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3707904" y="3284984"/>
            <a:ext cx="9361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5576" y="1124744"/>
            <a:ext cx="2492990" cy="400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扩大电流容量的方法</a:t>
            </a:r>
            <a:endParaRPr lang="zh-CN" altLang="en-US" sz="14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39952" y="2636911"/>
            <a:ext cx="14401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4283968" y="1988839"/>
            <a:ext cx="152400" cy="6480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283968" y="1988839"/>
            <a:ext cx="0" cy="64807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436368" y="2636911"/>
            <a:ext cx="27964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724128" y="263691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444208" y="2636912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796136" y="357301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444208" y="4077074"/>
            <a:ext cx="0" cy="43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170832" y="2276872"/>
            <a:ext cx="14401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7395854" y="2276872"/>
            <a:ext cx="71395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314848" y="2276872"/>
            <a:ext cx="81006" cy="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467248" y="2276872"/>
            <a:ext cx="27964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2707542" y="5553280"/>
            <a:ext cx="5039354" cy="50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通过三极管泄放小于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管箝位电压的能量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83932" y="2365329"/>
            <a:ext cx="14401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5940459" y="2204864"/>
            <a:ext cx="39889" cy="16046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5827948" y="2204864"/>
            <a:ext cx="0" cy="16046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980348" y="2365329"/>
            <a:ext cx="27964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5826834" y="2202208"/>
            <a:ext cx="113625" cy="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5922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00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980728"/>
            <a:ext cx="5472113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06812" y="4149378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/>
              <a:t>TVS</a:t>
            </a:r>
            <a:r>
              <a:rPr lang="zh-CN" altLang="en-US" sz="1800" dirty="0"/>
              <a:t>管</a:t>
            </a:r>
            <a:r>
              <a:rPr lang="en-US" altLang="zh-CN" sz="1800" dirty="0"/>
              <a:t>+</a:t>
            </a:r>
            <a:r>
              <a:rPr lang="zh-CN" altLang="en-US" sz="1800" dirty="0"/>
              <a:t>晶闸管实现过压保护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717578"/>
            <a:ext cx="3384550" cy="247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06812" y="5301903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TVS</a:t>
            </a:r>
            <a:r>
              <a:rPr lang="zh-CN" altLang="en-US" sz="1800"/>
              <a:t>管</a:t>
            </a:r>
            <a:r>
              <a:rPr lang="en-US" altLang="zh-CN" sz="1800"/>
              <a:t>+</a:t>
            </a:r>
            <a:r>
              <a:rPr lang="zh-CN" altLang="en-US" sz="1800"/>
              <a:t>晶闸管实现过流保护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4427537" y="364614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3419475" y="5662265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5853980" y="939453"/>
            <a:ext cx="2808287" cy="56245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当泄放电流过大使得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管无法承受时，可采用左图电路。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过电压保护：出现过电压时，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导通，形成的触发脉冲使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导通，从而起到限压和泄流的作用。此时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管流过的主要是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的栅极电流。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用于限制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的电流，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R2/R3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决定了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的触发电压。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过电流保护：出现过电流使电阻压降增大，使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管导通，进而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导通，电路断路器动作，实现保护。</a:t>
            </a:r>
          </a:p>
        </p:txBody>
      </p:sp>
      <p:sp>
        <p:nvSpPr>
          <p:cNvPr id="2" name="椭圆 1"/>
          <p:cNvSpPr/>
          <p:nvPr/>
        </p:nvSpPr>
        <p:spPr>
          <a:xfrm>
            <a:off x="467544" y="1984921"/>
            <a:ext cx="387363" cy="57606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5537" y="3717578"/>
            <a:ext cx="864096" cy="71224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6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19455" y="3399448"/>
            <a:ext cx="3784926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137" y="3489459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2020" y="23090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484027" y="2407481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§5.2.1  TVS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12020" y="3134209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484027" y="3232639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§5.2.2  </a:t>
            </a:r>
            <a:r>
              <a:rPr lang="zh-CN" altLang="en-US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压敏电阻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2020" y="39719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412020" y="4797152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470794" y="4037461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气体放电管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5946" y="489558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0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2253038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79511" y="2408672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§5.1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51671" y="1085156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2555776" y="1183586"/>
            <a:ext cx="3613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防护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元件选用</a:t>
            </a:r>
          </a:p>
        </p:txBody>
      </p:sp>
      <p:sp>
        <p:nvSpPr>
          <p:cNvPr id="24" name="矩形 23"/>
          <p:cNvSpPr/>
          <p:nvPr/>
        </p:nvSpPr>
        <p:spPr>
          <a:xfrm>
            <a:off x="107504" y="308752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07504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04" y="472514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58186" y="3177537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511" y="4004466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热敏及限流元件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511" y="4823574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过流保护元件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7963" y="2243093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659970" y="2341523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§5.5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滤波元件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7963" y="30682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659970" y="3166681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§5.6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隔离元件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7963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587963" y="47311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646737" y="3971503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§5.7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应用案例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9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000" smtClean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0" y="867285"/>
            <a:ext cx="24479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 descr="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" y="3682887"/>
            <a:ext cx="8459787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147965" y="1133022"/>
            <a:ext cx="1439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accent2"/>
                </a:solidFill>
              </a:rPr>
              <a:t>电路符号</a:t>
            </a:r>
          </a:p>
        </p:txBody>
      </p:sp>
      <p:pic>
        <p:nvPicPr>
          <p:cNvPr id="8" name="Picture 17" descr="0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37847"/>
            <a:ext cx="54006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708103" y="3006272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/>
              <a:t>中国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5651203" y="3006272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/>
              <a:t>欧洲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7524453" y="3006272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/>
              <a:t>日本</a:t>
            </a:r>
          </a:p>
        </p:txBody>
      </p:sp>
      <p:sp>
        <p:nvSpPr>
          <p:cNvPr id="17" name="矩形 16"/>
          <p:cNvSpPr/>
          <p:nvPr/>
        </p:nvSpPr>
        <p:spPr>
          <a:xfrm>
            <a:off x="596877" y="330424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又称自恢复保险丝</a:t>
            </a:r>
            <a:endParaRPr lang="zh-CN" altLang="en-US" sz="1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41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000" smtClean="0"/>
          </a:p>
        </p:txBody>
      </p:sp>
      <p:sp>
        <p:nvSpPr>
          <p:cNvPr id="2" name="矩形 1"/>
          <p:cNvSpPr/>
          <p:nvPr/>
        </p:nvSpPr>
        <p:spPr>
          <a:xfrm>
            <a:off x="3779912" y="1282880"/>
            <a:ext cx="51480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正常状态：聚合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树脂紧密地将导电粒子，束缚在结晶状的结构外，构成链状导电电通路，此时的自恢复保险丝为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低阻状态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过流时：流经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自恢复保险丝的大电流，产生的热量使聚合树脂融化，体积迅速增长，形成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高阻状态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对电路进行限制和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恢复过程：自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恢复保险丝重新冷却结晶，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体积收缩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，导电粒子重新形成导电通路，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自恢复保险丝恢复为低阻状态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，从而完成对电路的保护，无须人工更换</a:t>
            </a:r>
            <a:endParaRPr lang="zh-CN" altLang="en-US" i="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ss1.baidu.com/-4o3dSag_xI4khGko9WTAnF6hhy/baike/s%3D600%3Bq%3D50/sign=7a187e4ac21349547a1eeb646675e365/a8014c086e061d952ebcf1f372f40ad163d9ca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8" y="1628800"/>
            <a:ext cx="3314799" cy="30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46727" y="5448950"/>
            <a:ext cx="5314275" cy="40011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流产生热效应是触发该器件功能的基本条件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1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000" smtClean="0"/>
          </a:p>
        </p:txBody>
      </p:sp>
      <p:pic>
        <p:nvPicPr>
          <p:cNvPr id="5" name="Picture 5" descr="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1"/>
          <a:stretch>
            <a:fillRect/>
          </a:stretch>
        </p:blipFill>
        <p:spPr bwMode="auto">
          <a:xfrm>
            <a:off x="4427538" y="1844675"/>
            <a:ext cx="42481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740650" y="2565400"/>
            <a:ext cx="865188" cy="4127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最大限制电压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94600" y="2852738"/>
            <a:ext cx="217488" cy="503237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372225" y="1844675"/>
            <a:ext cx="1223963" cy="24288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最大峰值电流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6877050" y="2133600"/>
            <a:ext cx="0" cy="287338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7192963" y="4410075"/>
            <a:ext cx="42862" cy="171450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019925" y="4652963"/>
            <a:ext cx="1049338" cy="24288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压敏电压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427538" y="2060575"/>
            <a:ext cx="1439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accent2"/>
                </a:solidFill>
              </a:rPr>
              <a:t>I-V</a:t>
            </a:r>
            <a:r>
              <a:rPr lang="zh-CN" altLang="en-US" sz="1600" dirty="0">
                <a:solidFill>
                  <a:schemeClr val="accent2"/>
                </a:solidFill>
              </a:rPr>
              <a:t>特性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300788" y="3068638"/>
            <a:ext cx="936625" cy="24288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漏电流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6516688" y="3357563"/>
            <a:ext cx="71437" cy="358775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468313" y="1196975"/>
            <a:ext cx="3959225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压敏电压</a:t>
            </a:r>
            <a:r>
              <a:rPr lang="zh-CN" altLang="en-US" sz="1600" dirty="0">
                <a:latin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</a:rPr>
              <a:t>MOV</a:t>
            </a:r>
            <a:r>
              <a:rPr lang="zh-CN" altLang="en-US" sz="1600" dirty="0">
                <a:latin typeface="Times New Roman" panose="02020603050405020304" pitchFamily="18" charset="0"/>
              </a:rPr>
              <a:t>端电流开始上升的临界电压，通常在</a:t>
            </a:r>
            <a:r>
              <a:rPr lang="en-US" altLang="zh-CN" sz="1600" dirty="0">
                <a:latin typeface="Times New Roman" panose="02020603050405020304" pitchFamily="18" charset="0"/>
              </a:rPr>
              <a:t>1mA</a:t>
            </a:r>
            <a:r>
              <a:rPr lang="zh-CN" altLang="en-US" sz="1600" dirty="0">
                <a:latin typeface="Times New Roman" panose="02020603050405020304" pitchFamily="18" charset="0"/>
              </a:rPr>
              <a:t>直流电流下测得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最大峰值电流</a:t>
            </a:r>
            <a:r>
              <a:rPr lang="zh-CN" altLang="en-US" sz="1600" dirty="0">
                <a:latin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</a:rPr>
              <a:t>MOV</a:t>
            </a:r>
            <a:r>
              <a:rPr lang="zh-CN" altLang="en-US" sz="1600" dirty="0">
                <a:latin typeface="Times New Roman" panose="02020603050405020304" pitchFamily="18" charset="0"/>
              </a:rPr>
              <a:t>能够承受的最大脉冲电流，测试标准通常为上升时间</a:t>
            </a:r>
            <a:r>
              <a:rPr lang="en-US" altLang="zh-CN" sz="1600" dirty="0">
                <a:latin typeface="Times New Roman" panose="02020603050405020304" pitchFamily="18" charset="0"/>
              </a:rPr>
              <a:t>8us</a:t>
            </a:r>
            <a:r>
              <a:rPr lang="zh-CN" altLang="en-US" sz="1600" dirty="0">
                <a:latin typeface="Times New Roman" panose="02020603050405020304" pitchFamily="18" charset="0"/>
              </a:rPr>
              <a:t>，持续时间</a:t>
            </a:r>
            <a:r>
              <a:rPr lang="en-US" altLang="zh-CN" sz="1600" dirty="0">
                <a:latin typeface="Times New Roman" panose="02020603050405020304" pitchFamily="18" charset="0"/>
              </a:rPr>
              <a:t>20us</a:t>
            </a:r>
            <a:r>
              <a:rPr lang="zh-CN" altLang="en-US" sz="1600" dirty="0">
                <a:latin typeface="Times New Roman" panose="02020603050405020304" pitchFamily="18" charset="0"/>
              </a:rPr>
              <a:t>，冲击次数</a:t>
            </a:r>
            <a:r>
              <a:rPr lang="en-US" altLang="zh-CN" sz="1600" dirty="0">
                <a:latin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</a:rPr>
              <a:t>次，要求压敏电压的变化不超过</a:t>
            </a:r>
            <a:r>
              <a:rPr lang="en-US" altLang="zh-CN" sz="1600" dirty="0">
                <a:latin typeface="Times New Roman" panose="02020603050405020304" pitchFamily="18" charset="0"/>
              </a:rPr>
              <a:t>±10</a:t>
            </a:r>
            <a:r>
              <a:rPr lang="zh-CN" altLang="en-US" sz="1600" dirty="0">
                <a:latin typeface="Times New Roman" panose="02020603050405020304" pitchFamily="18" charset="0"/>
              </a:rPr>
              <a:t>％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漏电流</a:t>
            </a:r>
            <a:r>
              <a:rPr lang="zh-CN" altLang="en-US" sz="1600" dirty="0">
                <a:latin typeface="Times New Roman" panose="02020603050405020304" pitchFamily="18" charset="0"/>
              </a:rPr>
              <a:t>：在</a:t>
            </a:r>
            <a:r>
              <a:rPr lang="en-US" altLang="zh-CN" sz="1600" dirty="0">
                <a:latin typeface="Times New Roman" panose="02020603050405020304" pitchFamily="18" charset="0"/>
              </a:rPr>
              <a:t>MOV</a:t>
            </a:r>
            <a:r>
              <a:rPr lang="zh-CN" altLang="en-US" sz="1600" dirty="0">
                <a:latin typeface="Times New Roman" panose="02020603050405020304" pitchFamily="18" charset="0"/>
              </a:rPr>
              <a:t>未导通的情况下的直流电流，通常在</a:t>
            </a:r>
            <a:r>
              <a:rPr lang="en-US" altLang="zh-CN" sz="1600" dirty="0">
                <a:latin typeface="Times New Roman" panose="02020603050405020304" pitchFamily="18" charset="0"/>
              </a:rPr>
              <a:t>75</a:t>
            </a:r>
            <a:r>
              <a:rPr lang="zh-CN" altLang="en-US" sz="1600" dirty="0">
                <a:latin typeface="Times New Roman" panose="02020603050405020304" pitchFamily="18" charset="0"/>
              </a:rPr>
              <a:t>％的压敏电压下测试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最大限制电压</a:t>
            </a:r>
            <a:r>
              <a:rPr lang="zh-CN" altLang="en-US" sz="1600" dirty="0">
                <a:latin typeface="Times New Roman" panose="02020603050405020304" pitchFamily="18" charset="0"/>
              </a:rPr>
              <a:t>：达到最大峰值电流条件下</a:t>
            </a:r>
            <a:r>
              <a:rPr lang="en-US" altLang="zh-CN" sz="1600" dirty="0">
                <a:latin typeface="Times New Roman" panose="02020603050405020304" pitchFamily="18" charset="0"/>
              </a:rPr>
              <a:t>MOV</a:t>
            </a:r>
            <a:r>
              <a:rPr lang="zh-CN" altLang="en-US" sz="1600" dirty="0">
                <a:latin typeface="Times New Roman" panose="02020603050405020304" pitchFamily="18" charset="0"/>
              </a:rPr>
              <a:t>两端能承受的最大电压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残压及残压比</a:t>
            </a:r>
            <a:r>
              <a:rPr lang="zh-CN" altLang="en-US" sz="1600" dirty="0">
                <a:latin typeface="Times New Roman" panose="02020603050405020304" pitchFamily="18" charset="0"/>
              </a:rPr>
              <a:t>：当流过某一脉冲电流时，</a:t>
            </a:r>
            <a:r>
              <a:rPr lang="en-US" altLang="zh-CN" sz="1600" dirty="0">
                <a:latin typeface="Times New Roman" panose="02020603050405020304" pitchFamily="18" charset="0"/>
              </a:rPr>
              <a:t>MOV</a:t>
            </a:r>
            <a:r>
              <a:rPr lang="zh-CN" altLang="en-US" sz="1600" dirty="0">
                <a:latin typeface="Times New Roman" panose="02020603050405020304" pitchFamily="18" charset="0"/>
              </a:rPr>
              <a:t>两端的电压值称为残压，残压与压敏电压的比值称为残压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比</a:t>
            </a:r>
            <a:endParaRPr lang="zh-CN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6659563" y="5084763"/>
            <a:ext cx="217487" cy="144462"/>
          </a:xfrm>
          <a:prstGeom prst="line">
            <a:avLst/>
          </a:prstGeom>
          <a:noFill/>
          <a:ln w="9525">
            <a:solidFill>
              <a:srgbClr val="008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877050" y="5229225"/>
            <a:ext cx="1584325" cy="4127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最大电路工作电压（最大连续电压）</a:t>
            </a: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230938" y="371633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78475" y="3644900"/>
            <a:ext cx="576263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000"/>
              <a:t>1mA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584825" y="5922317"/>
            <a:ext cx="1439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</a:rPr>
              <a:t>双极性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000" smtClean="0"/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9" y="1196752"/>
            <a:ext cx="7848600" cy="226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8"/>
          <p:cNvSpPr txBox="1">
            <a:spLocks noChangeArrowheads="1"/>
          </p:cNvSpPr>
          <p:nvPr/>
        </p:nvSpPr>
        <p:spPr bwMode="auto">
          <a:xfrm>
            <a:off x="1115616" y="4077072"/>
            <a:ext cx="571595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保护电压更高、范围更宽（几伏至上千伏）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电流容量更大、范围更宽（几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至几百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常用于设备的电源输入保护</a:t>
            </a:r>
            <a:endParaRPr kumimoji="1" lang="en-US" altLang="zh-CN" sz="2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断电后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自恢复</a:t>
            </a:r>
          </a:p>
        </p:txBody>
      </p:sp>
      <p:sp>
        <p:nvSpPr>
          <p:cNvPr id="22" name="Rectangle 8"/>
          <p:cNvSpPr txBox="1">
            <a:spLocks noChangeArrowheads="1"/>
          </p:cNvSpPr>
          <p:nvPr/>
        </p:nvSpPr>
        <p:spPr bwMode="auto">
          <a:xfrm>
            <a:off x="1154907" y="3605510"/>
            <a:ext cx="720080" cy="41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kumimoji="1"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0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00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182" y="1169394"/>
            <a:ext cx="439248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响应速度较慢（</a:t>
            </a:r>
            <a:r>
              <a:rPr kumimoji="1"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，寄生电容通常为几百至几千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pF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），不适于高频信号线路的保护</a:t>
            </a: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泄漏电流较大（箝位特性不平直）</a:t>
            </a: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动态电阻较大（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&gt;20</a:t>
            </a:r>
            <a:r>
              <a:rPr kumimoji="1"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</a:t>
            </a:r>
            <a:r>
              <a:rPr kumimoji="1"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l-G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残压比（限制电压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箝位电压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=1.7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）较大，电压精度较低</a:t>
            </a: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只能双向保护</a:t>
            </a: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寿命较短，多次（</a:t>
            </a:r>
            <a:r>
              <a:rPr kumimoji="1"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次）应力冲击后性能会退化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，难以用于维修更换困难的消费类产品，主要失效模式是短路</a:t>
            </a:r>
          </a:p>
        </p:txBody>
      </p:sp>
      <p:pic>
        <p:nvPicPr>
          <p:cNvPr id="6" name="Picture 5" descr="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9814" r="9447" b="9180"/>
          <a:stretch>
            <a:fillRect/>
          </a:stretch>
        </p:blipFill>
        <p:spPr bwMode="auto">
          <a:xfrm>
            <a:off x="4607050" y="1339503"/>
            <a:ext cx="428466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788024" y="5729388"/>
            <a:ext cx="410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dirty="0"/>
              <a:t>压敏电阻与</a:t>
            </a:r>
            <a:r>
              <a:rPr lang="en-US" altLang="zh-CN" sz="1600" dirty="0"/>
              <a:t>TVS</a:t>
            </a:r>
            <a:r>
              <a:rPr lang="zh-CN" altLang="en-US" sz="1600" dirty="0"/>
              <a:t>对浪涌电压响应波形的比较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5220072" y="5082035"/>
            <a:ext cx="1440160" cy="505271"/>
          </a:xfrm>
          <a:prstGeom prst="wedgeRoundRectCallout">
            <a:avLst>
              <a:gd name="adj1" fmla="val -13117"/>
              <a:gd name="adj2" fmla="val -209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慢于</a:t>
            </a:r>
            <a:r>
              <a:rPr lang="en-US" altLang="zh-CN" dirty="0" smtClean="0"/>
              <a:t>TVS</a:t>
            </a:r>
            <a:r>
              <a:rPr lang="zh-CN" altLang="en-US" dirty="0" smtClean="0"/>
              <a:t>管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8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000" smtClean="0"/>
          </a:p>
        </p:txBody>
      </p:sp>
      <p:pic>
        <p:nvPicPr>
          <p:cNvPr id="5" name="Picture 4" descr="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25" y="1052736"/>
            <a:ext cx="72009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006388" y="3213324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感性负载保护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301788" y="3572099"/>
            <a:ext cx="1152525" cy="720725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01563" y="2564036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交流电源保护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1582650" y="2132236"/>
            <a:ext cx="647700" cy="36036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933363" y="4797649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开关浪涌保护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301788" y="5084986"/>
            <a:ext cx="1008062" cy="71438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118138" y="5445349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电机保护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5614900" y="4940524"/>
            <a:ext cx="504825" cy="64770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 flipV="1">
            <a:off x="6983325" y="2564036"/>
            <a:ext cx="504825" cy="64770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126200" y="3356199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accent2"/>
                </a:solidFill>
              </a:rPr>
              <a:t>I/O</a:t>
            </a:r>
            <a:r>
              <a:rPr lang="zh-CN" altLang="en-US" sz="1600" b="1">
                <a:solidFill>
                  <a:schemeClr val="accent2"/>
                </a:solidFill>
              </a:rPr>
              <a:t>口保护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5759363" y="1771874"/>
            <a:ext cx="10795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器件保护</a:t>
            </a: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5038638" y="1989361"/>
            <a:ext cx="720725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951075" y="2564036"/>
            <a:ext cx="1403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accent2"/>
                </a:solidFill>
              </a:rPr>
              <a:t>直流电源保护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4030575" y="2205261"/>
            <a:ext cx="215900" cy="503238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6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19455" y="3399448"/>
            <a:ext cx="3784926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137" y="3489459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2020" y="23090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484027" y="2407481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§5.2.1  TVS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12020" y="3134209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484027" y="3232639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压敏电阻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2020" y="39719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412020" y="4797152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470794" y="4037461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§5.2.3  </a:t>
            </a:r>
            <a:r>
              <a:rPr lang="zh-CN" altLang="en-US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气体放电管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5946" y="489558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2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00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3743325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682303" y="1029990"/>
            <a:ext cx="3816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rPr>
              <a:t>GDS</a:t>
            </a:r>
            <a:r>
              <a:rPr lang="zh-CN" altLang="en-US" sz="20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rPr>
              <a:t>Gas Discharge Tubes</a:t>
            </a:r>
            <a:r>
              <a:rPr lang="zh-CN" altLang="en-US" sz="20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4787578" y="6160790"/>
            <a:ext cx="1366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二端器件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514778" y="6160790"/>
            <a:ext cx="1366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三端器件</a:t>
            </a:r>
          </a:p>
        </p:txBody>
      </p:sp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3" y="2492078"/>
            <a:ext cx="2878137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7811765" y="2131715"/>
            <a:ext cx="719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/>
              <a:t>电路符号</a:t>
            </a: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7667303" y="4147840"/>
            <a:ext cx="10429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结构示意图</a:t>
            </a:r>
          </a:p>
        </p:txBody>
      </p:sp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15" y="1772940"/>
            <a:ext cx="11969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78" y="1628478"/>
            <a:ext cx="12573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643115" y="1052215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/>
              <a:t>亦称电火花隙保护器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0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000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23528" y="980728"/>
            <a:ext cx="4248150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/>
              <a:t>在玻璃或陶瓷管壳内充以惰性气体（如氩气或氦气），内有两个相距小于</a:t>
            </a:r>
            <a:r>
              <a:rPr lang="en-US" altLang="zh-CN" sz="1600"/>
              <a:t>1mm</a:t>
            </a:r>
            <a:r>
              <a:rPr lang="zh-CN" altLang="en-US" sz="1600"/>
              <a:t>的金属电极。当两极间出现过电压时，管内气体雪崩电离，产生</a:t>
            </a:r>
            <a:r>
              <a:rPr lang="zh-CN" altLang="en-US" sz="1600">
                <a:latin typeface="宋体" panose="02010600030101010101" pitchFamily="2" charset="-122"/>
              </a:rPr>
              <a:t>足够多的自由电子和离子，极间内原来的绝缘状态转变为导电状态，类似短路，放电电流很大，随即由辉光放电转为电弧放电，</a:t>
            </a:r>
            <a:r>
              <a:rPr lang="zh-CN" altLang="en-US" sz="1600"/>
              <a:t>管子两端电压迅速降到一个较低的值</a:t>
            </a:r>
            <a:endParaRPr lang="zh-CN" altLang="en-US" sz="1600">
              <a:latin typeface="宋体" panose="02010600030101010101" pitchFamily="2" charset="-122"/>
            </a:endParaRPr>
          </a:p>
        </p:txBody>
      </p:sp>
      <p:pic>
        <p:nvPicPr>
          <p:cNvPr id="6" name="Picture 6" descr="0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3" y="4158903"/>
            <a:ext cx="352742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940103" y="5733703"/>
            <a:ext cx="1728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I-V</a:t>
            </a:r>
            <a:r>
              <a:rPr lang="zh-CN" altLang="en-US" sz="1800">
                <a:solidFill>
                  <a:srgbClr val="0000FF"/>
                </a:solidFill>
              </a:rPr>
              <a:t>特性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3" y="1053753"/>
            <a:ext cx="3681412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948165" y="4293840"/>
            <a:ext cx="1223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击穿电压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164065" y="1563340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辉光电压（</a:t>
            </a:r>
            <a:r>
              <a:rPr lang="en-US" altLang="zh-CN" sz="1800"/>
              <a:t>100</a:t>
            </a:r>
            <a:r>
              <a:rPr lang="zh-CN" altLang="en-US" sz="1800"/>
              <a:t>～</a:t>
            </a:r>
            <a:r>
              <a:rPr lang="en-US" altLang="zh-CN" sz="1800"/>
              <a:t>500V</a:t>
            </a:r>
            <a:r>
              <a:rPr lang="zh-CN" altLang="en-US" sz="1800"/>
              <a:t>）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147940" y="1701453"/>
            <a:ext cx="1223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起弧电压</a:t>
            </a:r>
            <a:r>
              <a:rPr lang="en-US" altLang="zh-CN" sz="1800"/>
              <a:t>(10~50V)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000" smtClean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51520" y="1244626"/>
            <a:ext cx="8672444" cy="2631123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可抑制几百伏至几万伏的浪涌电压，可吸收高达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万安的浪涌电流，承受功率远大于压敏电阻和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起弧前的绝缘电阻很高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(&gt;1000M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，寄生电容很小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(1~7pF)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，极间漏电流很小（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），故插入损耗很小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典型的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消弧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防护器件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，常用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于避雷，故俗称“避雷管”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https://gimg2.baidu.com/image_search/src=http%3A%2F%2Fwww.trfuse.com%2Fdata%2Fupload%2Fimage%2F20171216%2F1513411940890995.jpg&amp;refer=http%3A%2F%2Fwww.trfuse.com&amp;app=2002&amp;size=f9999,10000&amp;q=a80&amp;n=0&amp;g=0n&amp;fmt=auto?sec=1653805881&amp;t=5b5babc4b248ab9ddba613dbbd7cf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96976"/>
            <a:ext cx="3096344" cy="170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gss0.baidu.com%2F94o3dSag_xI4khGko9WTAnF6hhy%2Fzhidao%2Fwh%253D450%252C600%2Fsign%3D624268bb77f40ad115b1cfe7621c3de9%2Fb7fd5266d0160924c321fd98d80735fae6cd3428.jpg&amp;refer=http%3A%2F%2Fgss0.baidu.com&amp;app=2002&amp;size=f9999,10000&amp;q=a80&amp;n=0&amp;g=0n&amp;fmt=auto?sec=1653806109&amp;t=53ddd185efdc26b4b6cf8343a9c5fb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37601"/>
            <a:ext cx="5023241" cy="18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59484" y="5836833"/>
            <a:ext cx="864096" cy="44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4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 bwMode="auto">
          <a:xfrm>
            <a:off x="251520" y="1648510"/>
            <a:ext cx="8353425" cy="17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通用元件的局限性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：采用通用元件（常规电阻、电容、电感、二极管、集成电路等）搭建的防护电路</a:t>
            </a:r>
            <a:r>
              <a:rPr lang="zh-CN" altLang="en-US" sz="1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无法完全满足防护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片内防护元件的局限性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：片内防护元件及电路</a:t>
            </a:r>
            <a:r>
              <a:rPr lang="zh-CN" altLang="en-US" sz="1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受片内工艺类型和工艺尺寸限制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，无法完全满足防护要求</a:t>
            </a:r>
          </a:p>
        </p:txBody>
      </p:sp>
      <p:sp>
        <p:nvSpPr>
          <p:cNvPr id="2" name="矩形 1"/>
          <p:cNvSpPr/>
          <p:nvPr/>
        </p:nvSpPr>
        <p:spPr>
          <a:xfrm>
            <a:off x="2699792" y="908720"/>
            <a:ext cx="4177747" cy="523220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为什么需要专用防护</a:t>
            </a:r>
            <a:r>
              <a:rPr lang="zh-CN" altLang="en-US" sz="2800" dirty="0" smtClean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元件</a:t>
            </a:r>
            <a:r>
              <a:rPr lang="zh-CN" altLang="en-US" sz="1400" dirty="0" smtClean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s://gimg2.baidu.com/image_search/src=http%3A%2F%2Fwww.shyongce.com%2Fstatic%2Fupload%2Fimage%2F2019%2F10%2F24%2F15563176809467392.jpg&amp;refer=http%3A%2F%2Fwww.shyongce.com&amp;app=2002&amp;size=f9999,10000&amp;q=a80&amp;n=0&amp;g=0n&amp;fmt=auto?sec=1653743776&amp;t=1ddf11e7b8513adf1258cce52a2f80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4" y="3547203"/>
            <a:ext cx="4183881" cy="251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upload.semidata.info%2Fnew.eefocus.com%2Farticle%2Fimage%2F2018%2F07%2F18%2F5b4f005ae016b.jpg&amp;refer=http%3A%2F%2Fupload.semidata.info&amp;app=2002&amp;size=f9999,10000&amp;q=a80&amp;n=0&amp;g=0n&amp;fmt=auto?sec=1653743832&amp;t=c6bd7780d6f97a3be842ee8b0163e27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63427"/>
            <a:ext cx="2810099" cy="24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78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000" smtClean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20036" y="1916832"/>
            <a:ext cx="8712968" cy="352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响应时间很慢（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，在瞬态电压抑制元件中是最高的），触发电压高（直流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&gt;75V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，浪涌可达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1000V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），导通后的残压大（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50V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），放电电流也过大，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故不适用于器件级或电路级的保护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用于交流电力配电线及通信线路中，作为雷电及其它大能量浪涌的放电器（直接接至防雷保护地）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使用寿命相对较短，放电次数有限（可能会低于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次），长时间使用存在维护及更换的问题。失效模式多数情况下为开路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体积大，价格高</a:t>
            </a:r>
          </a:p>
        </p:txBody>
      </p:sp>
      <p:sp>
        <p:nvSpPr>
          <p:cNvPr id="7" name="矩形 6"/>
          <p:cNvSpPr/>
          <p:nvPr/>
        </p:nvSpPr>
        <p:spPr>
          <a:xfrm>
            <a:off x="323528" y="1127961"/>
            <a:ext cx="2709396" cy="52322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气体放电管缺点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9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000" smtClean="0"/>
          </a:p>
        </p:txBody>
      </p:sp>
      <p:sp>
        <p:nvSpPr>
          <p:cNvPr id="7" name="矩形 6"/>
          <p:cNvSpPr/>
          <p:nvPr/>
        </p:nvSpPr>
        <p:spPr>
          <a:xfrm>
            <a:off x="1115616" y="1127961"/>
            <a:ext cx="1810111" cy="52322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8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放电齿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s://gimg2.baidu.com/image_search/src=http%3A%2F%2Fmouser.eetrend.com%2Ffiles%2F2021-03%2Fwen_zhang_%2F100062628-124840-2.png&amp;refer=http%3A%2F%2Fmouser.eetrend.com&amp;app=2002&amp;size=f9999,10000&amp;q=a80&amp;n=0&amp;g=0n&amp;fmt=auto?sec=1657075967&amp;t=1f486acfdb9686e9daf2a74df5399a8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4" t="3774" r="3473" b="15631"/>
          <a:stretch/>
        </p:blipFill>
        <p:spPr bwMode="auto">
          <a:xfrm>
            <a:off x="323529" y="1844824"/>
            <a:ext cx="381066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news.gtimg.com%2Fnewsapp_bt%2F0%2F13208884689%2F641.jpg&amp;refer=http%3A%2F%2Finews.gtimg.com&amp;app=2002&amp;size=f9999,10000&amp;q=a80&amp;n=0&amp;g=0n&amp;fmt=auto?sec=1657076059&amp;t=ff81ffd7fc778c3cf53e49cdce20404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5" b="3211"/>
          <a:stretch/>
        </p:blipFill>
        <p:spPr bwMode="auto">
          <a:xfrm>
            <a:off x="351613" y="3982683"/>
            <a:ext cx="3782579" cy="23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12589" t="34726" r="14559" b="39817"/>
          <a:stretch/>
        </p:blipFill>
        <p:spPr>
          <a:xfrm>
            <a:off x="4427984" y="2312876"/>
            <a:ext cx="4096354" cy="295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505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000" smtClean="0"/>
          </a:p>
        </p:txBody>
      </p:sp>
      <p:graphicFrame>
        <p:nvGraphicFramePr>
          <p:cNvPr id="14" name="Group 622">
            <a:extLst>
              <a:ext uri="{FF2B5EF4-FFF2-40B4-BE49-F238E27FC236}">
                <a16:creationId xmlns:a16="http://schemas.microsoft.com/office/drawing/2014/main" id="{81C477E8-E69B-4115-AC93-B92A37B9C31F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118538815"/>
              </p:ext>
            </p:extLst>
          </p:nvPr>
        </p:nvGraphicFramePr>
        <p:xfrm>
          <a:off x="323528" y="980728"/>
          <a:ext cx="8353425" cy="5330826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7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元件名称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气体放电管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压敏电阻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TVS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二极管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4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保护电压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60~100V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，其间档级甚少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&gt;50V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，其间档级较多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3~400V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电流吸收能力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视外形尺寸而定，可以做得较大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一般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2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响应速度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保护反应时间）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慢（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~us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一般（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~ns)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快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(~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残压比（箝位电压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标称电压）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箝位特性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较理想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较差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较平直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6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消弧特性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2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元件极性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无极性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无极性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单向或双向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9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反向漏电典型值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~nA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5pA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最高使用温度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115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℃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175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℃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660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期望寿命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只能承受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50~2500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次浪涌冲击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性能会逐渐退化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寿命长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69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实现体积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较大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一般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较小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价格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贵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便宜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较贵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541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主要用途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系统级设备的一次保护，适合避雷保护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高低压电器、设备、部件及大功率器件的瞬变过电压保护，适合工频系统保护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器件、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板、芯片、的瞬变过电压及静电等的保护，适合高频系统保护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96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19455" y="3399448"/>
            <a:ext cx="3784926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137" y="3489459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2020" y="23090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484027" y="2407481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§5.2.1  TVS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12020" y="3134209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4484027" y="3232639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§5.2.2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压敏电阻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2020" y="39719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412020" y="4797152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4470794" y="4037461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气体放电管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5946" y="489558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§5.2.4  </a:t>
            </a:r>
            <a:r>
              <a:rPr lang="zh-CN" altLang="en-US" sz="28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4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000" smtClean="0"/>
          </a:p>
        </p:txBody>
      </p:sp>
      <p:sp>
        <p:nvSpPr>
          <p:cNvPr id="2" name="矩形 1"/>
          <p:cNvSpPr/>
          <p:nvPr/>
        </p:nvSpPr>
        <p:spPr>
          <a:xfrm>
            <a:off x="220036" y="908720"/>
            <a:ext cx="3919916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硅聚合物静电抑制器件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结构机理</a:t>
            </a:r>
            <a:endParaRPr lang="zh-CN" altLang="en-US" sz="1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5" descr="001"/>
          <p:cNvPicPr>
            <a:picLocks noChangeAspect="1" noChangeArrowheads="1"/>
          </p:cNvPicPr>
          <p:nvPr/>
        </p:nvPicPr>
        <p:blipFill>
          <a:blip r:embed="rId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0645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8"/>
          <p:cNvSpPr txBox="1">
            <a:spLocks noChangeArrowheads="1"/>
          </p:cNvSpPr>
          <p:nvPr/>
        </p:nvSpPr>
        <p:spPr bwMode="auto">
          <a:xfrm>
            <a:off x="1115616" y="4581128"/>
            <a:ext cx="691276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60000"/>
              </a:lnSpc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作用机理：非导电晶体内部分布着众多的导电颗粒，当高压静电放电脉冲进入时，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导电颗粒之间的间隙会发生火花放电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，形成一种阻止极低的通路，为静电电荷的泄放提供通路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7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000" smtClean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23528" y="1010391"/>
            <a:ext cx="5040313" cy="554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00" dirty="0"/>
              <a:t>特点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/>
              <a:t>具有消弧特性，</a:t>
            </a:r>
            <a:r>
              <a:rPr lang="zh-CN" altLang="en-US" sz="1800" dirty="0">
                <a:solidFill>
                  <a:srgbClr val="FF0000"/>
                </a:solidFill>
              </a:rPr>
              <a:t>箝位电压</a:t>
            </a:r>
            <a:r>
              <a:rPr lang="en-US" altLang="zh-CN" sz="1800" dirty="0">
                <a:solidFill>
                  <a:srgbClr val="FF0000"/>
                </a:solidFill>
              </a:rPr>
              <a:t>&lt;&lt;</a:t>
            </a:r>
            <a:r>
              <a:rPr lang="zh-CN" altLang="en-US" sz="1800" dirty="0">
                <a:solidFill>
                  <a:srgbClr val="FF0000"/>
                </a:solidFill>
              </a:rPr>
              <a:t>触发电压</a:t>
            </a:r>
            <a:r>
              <a:rPr lang="zh-CN" altLang="en-US" sz="1800" dirty="0"/>
              <a:t>，且为双向器件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/>
              <a:t>寄生电容小（</a:t>
            </a:r>
            <a:r>
              <a:rPr lang="en-US" altLang="zh-CN" sz="1800" dirty="0"/>
              <a:t>&lt;1pF</a:t>
            </a:r>
            <a:r>
              <a:rPr lang="zh-CN" altLang="en-US" sz="1800" dirty="0"/>
              <a:t>），对高频信号的损耗小，适合用高速数字传输系统和射频电路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/>
              <a:t>响应速率快，适合静电脉冲的泄放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/>
              <a:t>触发电压高（</a:t>
            </a:r>
            <a:r>
              <a:rPr lang="en-US" altLang="zh-CN" sz="1800" dirty="0"/>
              <a:t>&gt;150V</a:t>
            </a:r>
            <a:r>
              <a:rPr lang="zh-CN" altLang="en-US" sz="1800" dirty="0"/>
              <a:t>），不适合用作较低电压干扰的抑制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/>
              <a:t>体积较小（如采用</a:t>
            </a:r>
            <a:r>
              <a:rPr lang="en-US" altLang="zh-CN" sz="1800" dirty="0"/>
              <a:t>EIA</a:t>
            </a:r>
            <a:r>
              <a:rPr lang="zh-CN" altLang="en-US" sz="1800" dirty="0"/>
              <a:t>表面贴装，尺寸</a:t>
            </a:r>
            <a:r>
              <a:rPr lang="en-US" altLang="zh-CN" sz="1800" dirty="0"/>
              <a:t>0402</a:t>
            </a:r>
            <a:r>
              <a:rPr lang="zh-CN" altLang="en-US" sz="1800" dirty="0"/>
              <a:t>、</a:t>
            </a:r>
            <a:r>
              <a:rPr lang="en-US" altLang="zh-CN" sz="1800" dirty="0"/>
              <a:t>0603</a:t>
            </a:r>
            <a:r>
              <a:rPr lang="zh-CN" altLang="en-US" sz="1800" dirty="0"/>
              <a:t>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dirty="0"/>
              <a:t>应用范围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移动电话、天线、高速以太网、便携式设备、打印机接口、</a:t>
            </a:r>
            <a:r>
              <a:rPr lang="en-US" altLang="zh-CN" sz="1800" dirty="0">
                <a:solidFill>
                  <a:srgbClr val="FF0000"/>
                </a:solidFill>
              </a:rPr>
              <a:t>USB</a:t>
            </a:r>
            <a:r>
              <a:rPr lang="zh-CN" altLang="en-US" sz="1800" dirty="0">
                <a:solidFill>
                  <a:srgbClr val="FF0000"/>
                </a:solidFill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</a:rPr>
              <a:t>DVI</a:t>
            </a:r>
            <a:r>
              <a:rPr lang="zh-CN" altLang="en-US" sz="1800" dirty="0">
                <a:solidFill>
                  <a:srgbClr val="FF0000"/>
                </a:solidFill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</a:rPr>
              <a:t>HDMI</a:t>
            </a:r>
            <a:r>
              <a:rPr lang="zh-CN" altLang="en-US" sz="1800" dirty="0">
                <a:solidFill>
                  <a:srgbClr val="FF0000"/>
                </a:solidFill>
              </a:rPr>
              <a:t>等高速接口的保护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028877" y="4582244"/>
            <a:ext cx="1081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I-V</a:t>
            </a:r>
            <a:r>
              <a:rPr lang="zh-CN" altLang="en-US" sz="1800" dirty="0">
                <a:solidFill>
                  <a:srgbClr val="0000FF"/>
                </a:solidFill>
              </a:rPr>
              <a:t>特性</a:t>
            </a: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815" y="1916832"/>
            <a:ext cx="3097212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246018" y="5318833"/>
            <a:ext cx="2304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00FF"/>
                </a:solidFill>
              </a:rPr>
              <a:t>低压版气体放电管</a:t>
            </a:r>
            <a:endParaRPr lang="zh-CN" altLang="en-US" sz="1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000" smtClean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536" y="948057"/>
            <a:ext cx="7991475" cy="36671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晶闸管浪涌保护器件</a:t>
            </a:r>
            <a:r>
              <a:rPr lang="en-US" altLang="zh-CN" sz="1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TSPD</a:t>
            </a:r>
            <a:r>
              <a:rPr lang="zh-CN" altLang="en-US" sz="1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Thyristor</a:t>
            </a:r>
            <a:r>
              <a:rPr lang="en-US" altLang="zh-CN" sz="1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Surge Protective Devices</a:t>
            </a:r>
            <a:r>
              <a:rPr lang="zh-CN" altLang="en-US" sz="1800" dirty="0">
                <a:solidFill>
                  <a:srgbClr val="FFFF0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3529013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49" y="2780928"/>
            <a:ext cx="3856037" cy="311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24099" y="1339478"/>
            <a:ext cx="835183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</a:rPr>
              <a:t>阳极与阴极加正向电压时，</a:t>
            </a:r>
            <a:r>
              <a:rPr lang="en-US" altLang="zh-CN" sz="1600" dirty="0">
                <a:latin typeface="Times New Roman" panose="02020603050405020304" pitchFamily="18" charset="0"/>
              </a:rPr>
              <a:t>PN</a:t>
            </a:r>
            <a:r>
              <a:rPr lang="zh-CN" altLang="en-US" sz="1600" dirty="0">
                <a:latin typeface="Times New Roman" panose="02020603050405020304" pitchFamily="18" charset="0"/>
              </a:rPr>
              <a:t>结</a:t>
            </a:r>
            <a:r>
              <a:rPr lang="en-US" altLang="zh-CN" sz="1600" dirty="0">
                <a:latin typeface="Times New Roman" panose="02020603050405020304" pitchFamily="18" charset="0"/>
              </a:rPr>
              <a:t>J3</a:t>
            </a:r>
            <a:r>
              <a:rPr lang="zh-CN" altLang="en-US" sz="1600" dirty="0">
                <a:latin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</a:rPr>
              <a:t>J1</a:t>
            </a:r>
            <a:r>
              <a:rPr lang="zh-CN" altLang="en-US" sz="1600" dirty="0">
                <a:latin typeface="Times New Roman" panose="02020603050405020304" pitchFamily="18" charset="0"/>
              </a:rPr>
              <a:t>导通，</a:t>
            </a:r>
            <a:r>
              <a:rPr lang="en-US" altLang="zh-CN" sz="1600" dirty="0">
                <a:latin typeface="Times New Roman" panose="02020603050405020304" pitchFamily="18" charset="0"/>
              </a:rPr>
              <a:t>J2</a:t>
            </a:r>
            <a:r>
              <a:rPr lang="zh-CN" altLang="en-US" sz="1600" dirty="0">
                <a:latin typeface="Times New Roman" panose="02020603050405020304" pitchFamily="18" charset="0"/>
              </a:rPr>
              <a:t>截止，阳极与阴极间电流几乎为</a:t>
            </a:r>
            <a:r>
              <a:rPr lang="en-US" altLang="zh-CN" sz="1600" dirty="0">
                <a:latin typeface="Times New Roman" panose="02020603050405020304" pitchFamily="18" charset="0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</a:rPr>
              <a:t>，呈现高阻态；当正向电压上升到</a:t>
            </a:r>
            <a:r>
              <a:rPr lang="en-US" altLang="zh-CN" sz="1600" dirty="0">
                <a:latin typeface="Times New Roman" panose="02020603050405020304" pitchFamily="18" charset="0"/>
              </a:rPr>
              <a:t>J2</a:t>
            </a:r>
            <a:r>
              <a:rPr lang="zh-CN" altLang="en-US" sz="1600" dirty="0">
                <a:latin typeface="Times New Roman" panose="02020603050405020304" pitchFamily="18" charset="0"/>
              </a:rPr>
              <a:t>的雪崩击穿电压之上时，大电流通过</a:t>
            </a:r>
            <a:r>
              <a:rPr lang="en-US" altLang="zh-CN" sz="1600" dirty="0">
                <a:latin typeface="Times New Roman" panose="02020603050405020304" pitchFamily="18" charset="0"/>
              </a:rPr>
              <a:t>J2</a:t>
            </a:r>
            <a:r>
              <a:rPr lang="zh-CN" altLang="en-US" sz="1600" dirty="0">
                <a:latin typeface="Times New Roman" panose="02020603050405020304" pitchFamily="18" charset="0"/>
              </a:rPr>
              <a:t>，导致两个管子充分导通，直至饱和，阳极与阴极间呈现低阻态，电压骤降，电流急升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</a:rPr>
              <a:t>亦称晶闸管浪涌抑制器</a:t>
            </a:r>
            <a:r>
              <a:rPr lang="en-US" altLang="zh-CN" sz="1600" dirty="0">
                <a:latin typeface="Times New Roman" panose="02020603050405020304" pitchFamily="18" charset="0"/>
              </a:rPr>
              <a:t>TSS</a:t>
            </a:r>
            <a:r>
              <a:rPr lang="zh-CN" altLang="en-US" sz="1600" dirty="0">
                <a:latin typeface="Times New Roman" panose="02020603050405020304" pitchFamily="18" charset="0"/>
              </a:rPr>
              <a:t>（</a:t>
            </a:r>
            <a:r>
              <a:rPr lang="en-US" altLang="zh-CN" sz="1600" dirty="0" err="1">
                <a:latin typeface="Times New Roman" panose="02020603050405020304" pitchFamily="18" charset="0"/>
              </a:rPr>
              <a:t>Thyristor</a:t>
            </a:r>
            <a:r>
              <a:rPr lang="en-US" altLang="zh-CN" sz="1600" dirty="0">
                <a:latin typeface="Times New Roman" panose="02020603050405020304" pitchFamily="18" charset="0"/>
              </a:rPr>
              <a:t> Surge Suppressor</a:t>
            </a:r>
            <a:r>
              <a:rPr lang="zh-CN" altLang="en-US" sz="1600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95536" y="6021015"/>
            <a:ext cx="935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内部结构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627561" y="6021015"/>
            <a:ext cx="935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/>
              <a:t>等效电路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580311" y="6021015"/>
            <a:ext cx="935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/>
              <a:t>I-V</a:t>
            </a:r>
            <a:r>
              <a:rPr lang="zh-CN" altLang="en-US" sz="1400"/>
              <a:t>特性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996486" y="4098836"/>
            <a:ext cx="936625" cy="929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单向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TSPD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5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72157" y="6564037"/>
            <a:ext cx="584386" cy="287337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991AB-82EA-420A-A423-6D7EAD4D0B4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000" smtClean="0"/>
          </a:p>
        </p:txBody>
      </p:sp>
      <p:pic>
        <p:nvPicPr>
          <p:cNvPr id="5" name="Picture 5" descr="我的插图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65" b="9120"/>
          <a:stretch>
            <a:fillRect/>
          </a:stretch>
        </p:blipFill>
        <p:spPr bwMode="auto">
          <a:xfrm>
            <a:off x="739614" y="1052736"/>
            <a:ext cx="1242865" cy="158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我的插图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6"/>
          <a:stretch>
            <a:fillRect/>
          </a:stretch>
        </p:blipFill>
        <p:spPr bwMode="auto">
          <a:xfrm>
            <a:off x="2666174" y="981299"/>
            <a:ext cx="1415054" cy="19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我的插图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3" b="5545"/>
          <a:stretch>
            <a:fillRect/>
          </a:stretch>
        </p:blipFill>
        <p:spPr bwMode="auto">
          <a:xfrm>
            <a:off x="697112" y="3263662"/>
            <a:ext cx="1285367" cy="179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我的插图-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6"/>
          <a:stretch>
            <a:fillRect/>
          </a:stretch>
        </p:blipFill>
        <p:spPr bwMode="auto">
          <a:xfrm>
            <a:off x="2666174" y="3284984"/>
            <a:ext cx="1529629" cy="172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1511660" y="5312498"/>
            <a:ext cx="6264696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与常规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TVS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管相比，抗击电压更高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(&gt;10kV)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，响应速率更快（寄生电容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&lt;1pF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），通道数更多（可达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通道），单位体积更小，可抗击</a:t>
            </a:r>
            <a:r>
              <a:rPr lang="en-US" altLang="zh-CN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ESD</a:t>
            </a:r>
            <a:r>
              <a:rPr lang="zh-CN" altLang="en-US" sz="1800" b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冲击次数更多，但抗击能量相对较小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81136"/>
            <a:ext cx="3883214" cy="216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8"/>
          <p:cNvSpPr txBox="1">
            <a:spLocks noChangeArrowheads="1"/>
          </p:cNvSpPr>
          <p:nvPr/>
        </p:nvSpPr>
        <p:spPr bwMode="auto">
          <a:xfrm>
            <a:off x="5254638" y="4116140"/>
            <a:ext cx="2952328" cy="57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60000"/>
              </a:lnSpc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芯片防静电保护电路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6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484784"/>
            <a:ext cx="56165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1520" y="5121069"/>
            <a:ext cx="15843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solidFill>
                  <a:schemeClr val="accent2"/>
                </a:solidFill>
              </a:rPr>
              <a:t>80</a:t>
            </a:r>
            <a:r>
              <a:rPr lang="zh-CN" altLang="en-US" sz="1400" dirty="0" smtClean="0">
                <a:solidFill>
                  <a:schemeClr val="accent2"/>
                </a:solidFill>
              </a:rPr>
              <a:t>年代：</a:t>
            </a:r>
            <a:r>
              <a:rPr lang="zh-CN" altLang="en-US" sz="1400" dirty="0">
                <a:solidFill>
                  <a:schemeClr val="accent2"/>
                </a:solidFill>
              </a:rPr>
              <a:t>无成熟的片内防护元件及电路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V="1">
            <a:off x="1043607" y="3624365"/>
            <a:ext cx="636885" cy="1461242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H="1">
            <a:off x="2831430" y="1581597"/>
            <a:ext cx="1452538" cy="458443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923381" y="842933"/>
            <a:ext cx="15843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solidFill>
                  <a:schemeClr val="accent2"/>
                </a:solidFill>
              </a:rPr>
              <a:t>90</a:t>
            </a:r>
            <a:r>
              <a:rPr lang="zh-CN" altLang="en-US" sz="1400" dirty="0" smtClean="0">
                <a:solidFill>
                  <a:schemeClr val="accent2"/>
                </a:solidFill>
              </a:rPr>
              <a:t>年代：</a:t>
            </a:r>
            <a:r>
              <a:rPr lang="zh-CN" altLang="en-US" sz="1400" dirty="0">
                <a:solidFill>
                  <a:schemeClr val="accent2"/>
                </a:solidFill>
              </a:rPr>
              <a:t>开发了成熟的片内防护元件及电路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651500" y="1490924"/>
            <a:ext cx="158432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solidFill>
                  <a:schemeClr val="accent2"/>
                </a:solidFill>
              </a:rPr>
              <a:t>2000</a:t>
            </a:r>
            <a:r>
              <a:rPr lang="zh-CN" altLang="en-US" sz="1400" dirty="0" smtClean="0">
                <a:solidFill>
                  <a:schemeClr val="accent2"/>
                </a:solidFill>
              </a:rPr>
              <a:t>以后：</a:t>
            </a:r>
            <a:r>
              <a:rPr lang="zh-CN" altLang="en-US" sz="1400" dirty="0">
                <a:solidFill>
                  <a:schemeClr val="accent2"/>
                </a:solidFill>
              </a:rPr>
              <a:t>由于工艺尺寸的缩小和电路速度的提升，片内防护元件及电路的性能越来越低</a:t>
            </a: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H="1" flipV="1">
            <a:off x="4560217" y="2616302"/>
            <a:ext cx="1223963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1102" y="919361"/>
            <a:ext cx="3132312" cy="46166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以静电防护能力为例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95008" y="5886563"/>
            <a:ext cx="8202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不同年代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工艺水平的差异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导致同一型号器件的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ESD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敏感度存在较大差异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bkimg.cdn.bcebos.com/pic/622762d0f703918feea7d33f543d269758eec4d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54" y="2939763"/>
            <a:ext cx="2938515" cy="203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217560" y="5001321"/>
            <a:ext cx="643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6904710" y="5213930"/>
            <a:ext cx="6476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96336" y="5017876"/>
            <a:ext cx="716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45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8306" y="1279990"/>
            <a:ext cx="842486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SzPct val="60000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引入损耗尽量低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：不会影响电路的正常工作和电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性能指标</a:t>
            </a:r>
            <a:endPara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buSzPct val="60000"/>
              <a:buNone/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微弱信号检测电路和射频电路实现难度较大</a:t>
            </a:r>
          </a:p>
          <a:p>
            <a:pPr eaLnBrk="1" hangingPunct="1">
              <a:lnSpc>
                <a:spcPct val="120000"/>
              </a:lnSpc>
              <a:buSzPct val="60000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时间响应尽量快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：响应速度必须高于被保护的电路，否则起不到保护的作用</a:t>
            </a:r>
          </a:p>
          <a:p>
            <a:pPr eaLnBrk="1" hangingPunct="1">
              <a:lnSpc>
                <a:spcPct val="120000"/>
              </a:lnSpc>
              <a:buSzPct val="60000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吸收能量尽量大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：过流、耐压、承受功率等必须远大于被保护电路</a:t>
            </a:r>
          </a:p>
          <a:p>
            <a:pPr eaLnBrk="1" hangingPunct="1">
              <a:lnSpc>
                <a:spcPct val="120000"/>
              </a:lnSpc>
              <a:buSzPct val="60000"/>
            </a:pPr>
            <a:r>
              <a:rPr kumimoji="1"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可靠性高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：寿命、失效率、环境适应性等要优于被保护对象</a:t>
            </a:r>
          </a:p>
        </p:txBody>
      </p:sp>
      <p:pic>
        <p:nvPicPr>
          <p:cNvPr id="15" name="Picture 6" descr="Snap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/>
          <a:stretch>
            <a:fillRect/>
          </a:stretch>
        </p:blipFill>
        <p:spPr bwMode="auto">
          <a:xfrm>
            <a:off x="258306" y="3285431"/>
            <a:ext cx="5183262" cy="317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543600" y="4316634"/>
            <a:ext cx="3600400" cy="111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当信号频率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&gt;100MHz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防护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二极管的结电容必须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&lt;10pF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58306" y="818325"/>
            <a:ext cx="3132312" cy="46166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防护电路的要求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93792" y="1340768"/>
            <a:ext cx="208823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电压</a:t>
            </a:r>
            <a:r>
              <a:rPr lang="zh-CN" altLang="en-US" dirty="0"/>
              <a:t>异常</a:t>
            </a:r>
            <a:r>
              <a:rPr lang="zh-CN" altLang="en-US" dirty="0" smtClean="0"/>
              <a:t>怎么办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578244" y="2780928"/>
            <a:ext cx="208823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温度</a:t>
            </a:r>
            <a:r>
              <a:rPr lang="zh-CN" altLang="en-US" dirty="0"/>
              <a:t>异常</a:t>
            </a:r>
            <a:r>
              <a:rPr lang="zh-CN" altLang="en-US" dirty="0" smtClean="0"/>
              <a:t>怎么办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2578244" y="4221088"/>
            <a:ext cx="208823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电流异常怎么办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1869048" y="3501008"/>
            <a:ext cx="4698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77676" y="1422004"/>
            <a:ext cx="735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保护设计解决什么问题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0728" y="1439198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</a:p>
        </p:txBody>
      </p:sp>
      <p:sp>
        <p:nvSpPr>
          <p:cNvPr id="17" name="矩形 16"/>
          <p:cNvSpPr/>
          <p:nvPr/>
        </p:nvSpPr>
        <p:spPr>
          <a:xfrm>
            <a:off x="5060728" y="2787366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热敏及限流元件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60728" y="4221088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过流保护元件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09778" y="5341571"/>
            <a:ext cx="208823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其他异常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0533" y="533757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1028" name="Picture 4" descr="https://gimg2.baidu.com/image_search/src=http%3A%2F%2Fimg.tukuppt.com%2Fpng_preview%2F00%2F29%2F04%2FkMWshqjyzP.jpg%21%2Ffw%2F780&amp;refer=http%3A%2F%2Fimg.tukuppt.com&amp;app=2002&amp;size=f9999,10000&amp;q=a80&amp;n=0&amp;g=0n&amp;fmt=auto?sec=1657076755&amp;t=63146df40fa7a1c372274224c8310ae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2905" y="3100123"/>
            <a:ext cx="835782" cy="126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88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3" grpId="0" animBg="1"/>
      <p:bldP spid="13" grpId="0"/>
      <p:bldP spid="17" grpId="0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2253038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79511" y="2408672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§5.1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概论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51671" y="1085156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2555776" y="1183586"/>
            <a:ext cx="3613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防护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元件选用</a:t>
            </a:r>
          </a:p>
        </p:txBody>
      </p:sp>
      <p:sp>
        <p:nvSpPr>
          <p:cNvPr id="24" name="矩形 23"/>
          <p:cNvSpPr/>
          <p:nvPr/>
        </p:nvSpPr>
        <p:spPr>
          <a:xfrm>
            <a:off x="107504" y="308752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07504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04" y="472514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58186" y="3177537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§5.2 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瞬变抑制元件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511" y="4004466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§5.3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热敏及限流元件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511" y="4823574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§5.4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过流保护元件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7963" y="2243093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4659970" y="2341523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§5.5  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滤波元件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7963" y="3068251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0" name="矩形 19"/>
          <p:cNvSpPr/>
          <p:nvPr/>
        </p:nvSpPr>
        <p:spPr>
          <a:xfrm>
            <a:off x="4587963" y="3906036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矩形 24"/>
          <p:cNvSpPr/>
          <p:nvPr/>
        </p:nvSpPr>
        <p:spPr>
          <a:xfrm>
            <a:off x="4587963" y="4731194"/>
            <a:ext cx="4408452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6" descr="ICTE_MP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2592388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20081023_MC_RFD_HP_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5694"/>
            <a:ext cx="259238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6"/>
          <p:cNvSpPr txBox="1">
            <a:spLocks noChangeArrowheads="1"/>
          </p:cNvSpPr>
          <p:nvPr/>
        </p:nvSpPr>
        <p:spPr bwMode="auto">
          <a:xfrm>
            <a:off x="3059832" y="1241898"/>
            <a:ext cx="590465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瞬变电压抑制元件亦称浪涌防护器件（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SPD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Surge Protective Devices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），用于对浪涌电流和浪涌电压进行保护，通常其至少含有一个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非线性元件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2976" y="5157192"/>
            <a:ext cx="5472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瞬变电压抑制元件的共同特点是平均持续功率可能只有几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，而瞬态功率可大于数千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的浪涌冲击下可通过数千安培的电流</a:t>
            </a:r>
            <a:r>
              <a:rPr lang="zh-CN" altLang="en-US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3360222" y="2790424"/>
            <a:ext cx="55446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85000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瞬变电压抑制元件在正常工作条件下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呈开路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在出现异常过电流和过电压条件下导通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，将被保护负载的端口电压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限制在一个合理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的水平上，同时为过量的端口输入电流提供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泄放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的旁路通道，使之不会灌入被保护的负载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2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00808"/>
            <a:ext cx="5473700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259632" y="530120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瞬变电压抑制元件的共同特点是平均持续功率可能只有几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，而瞬态功率可大于数千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的浪涌冲击下可通过数千安培的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4355976" y="2204864"/>
            <a:ext cx="1008112" cy="57606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39552" y="2996952"/>
            <a:ext cx="864096" cy="504056"/>
          </a:xfrm>
          <a:prstGeom prst="wedgeRoundRectCallout">
            <a:avLst>
              <a:gd name="adj1" fmla="val 113114"/>
              <a:gd name="adj2" fmla="val 45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浪涌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578554" y="2780928"/>
            <a:ext cx="1121237" cy="11521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6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14935</TotalTime>
  <Words>2620</Words>
  <Application>Microsoft Office PowerPoint</Application>
  <PresentationFormat>全屏显示(4:3)</PresentationFormat>
  <Paragraphs>348</Paragraphs>
  <Slides>37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仿宋_GB2312</vt:lpstr>
      <vt:lpstr>黑体</vt:lpstr>
      <vt:lpstr>华文新魏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航天电子系统设计             ----防护元件选用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李卫帮</dc:creator>
  <cp:lastModifiedBy>sso8b</cp:lastModifiedBy>
  <cp:revision>1347</cp:revision>
  <dcterms:created xsi:type="dcterms:W3CDTF">2014-04-29T08:12:32Z</dcterms:created>
  <dcterms:modified xsi:type="dcterms:W3CDTF">2023-05-03T12:39:01Z</dcterms:modified>
</cp:coreProperties>
</file>